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9" r:id="rId5"/>
    <p:sldId id="258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2D8ED-00F8-4110-98C9-D7FDF10BE113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AA96E-D3C4-4949-8159-14AF73EB6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3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A96E-D3C4-4949-8159-14AF73EB65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7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362200" y="2895600"/>
            <a:ext cx="5943600" cy="76200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  <a:latin typeface="Century Gothic" pitchFamily="34" charset="0"/>
                <a:cs typeface="Browallia New" pitchFamily="34" charset="-34"/>
              </a:defRPr>
            </a:lvl1pPr>
          </a:lstStyle>
          <a:p>
            <a:r>
              <a:rPr lang="en-US" dirty="0" smtClean="0"/>
              <a:t>HAL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"/>
            <a:ext cx="77724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act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ght Triangle 12"/>
          <p:cNvSpPr/>
          <p:nvPr userDrawn="1"/>
        </p:nvSpPr>
        <p:spPr>
          <a:xfrm flipH="1" flipV="1">
            <a:off x="76200" y="2057400"/>
            <a:ext cx="304800" cy="30480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 userDrawn="1"/>
        </p:nvSpPr>
        <p:spPr>
          <a:xfrm rot="5400000">
            <a:off x="8763000" y="6172200"/>
            <a:ext cx="304800" cy="30480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81000" y="0"/>
            <a:ext cx="838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sx="101000" sy="101000" algn="ct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00"/>
            <a:ext cx="6705600" cy="3124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362200" y="3048000"/>
            <a:ext cx="6705600" cy="3124200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6200" y="304800"/>
            <a:ext cx="8382000" cy="17526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09600"/>
            <a:ext cx="8382000" cy="1143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Century Gothic" pitchFamily="34" charset="0"/>
                <a:cs typeface="Browallia New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act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ght Triangle 12"/>
          <p:cNvSpPr/>
          <p:nvPr userDrawn="1"/>
        </p:nvSpPr>
        <p:spPr>
          <a:xfrm flipH="1" flipV="1">
            <a:off x="76200" y="2057400"/>
            <a:ext cx="304800" cy="30480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 userDrawn="1"/>
        </p:nvSpPr>
        <p:spPr>
          <a:xfrm rot="5400000">
            <a:off x="8763000" y="6172200"/>
            <a:ext cx="304800" cy="30480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81000" y="0"/>
            <a:ext cx="838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sx="101000" sy="101000" algn="ct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6200" y="304800"/>
            <a:ext cx="8382000" cy="17526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09600"/>
            <a:ext cx="8382000" cy="1143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Century Gothic" pitchFamily="34" charset="0"/>
                <a:cs typeface="Browallia New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48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acter Notrans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ght Triangle 12"/>
          <p:cNvSpPr/>
          <p:nvPr userDrawn="1"/>
        </p:nvSpPr>
        <p:spPr>
          <a:xfrm flipH="1" flipV="1">
            <a:off x="76200" y="2057400"/>
            <a:ext cx="304800" cy="30480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 userDrawn="1"/>
        </p:nvSpPr>
        <p:spPr>
          <a:xfrm rot="5400000">
            <a:off x="8763000" y="6172200"/>
            <a:ext cx="304800" cy="30480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81000" y="0"/>
            <a:ext cx="838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sx="101000" sy="101000" algn="ct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6200" y="304800"/>
            <a:ext cx="8382000" cy="17526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09600"/>
            <a:ext cx="8382000" cy="1143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Century Gothic" pitchFamily="34" charset="0"/>
                <a:cs typeface="Browallia New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12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act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81000" y="0"/>
            <a:ext cx="838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sx="101000" sy="101000" algn="ct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57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CCB50-D931-4B29-9545-1037FBA27E78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8A738-6269-4A9D-AF17-F5B681E7C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3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81000" y="2895600"/>
            <a:ext cx="8382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entury Gothic" pitchFamily="34" charset="0"/>
              </a:rPr>
              <a:t>The Omnivore’s Dilemma</a:t>
            </a:r>
          </a:p>
          <a:p>
            <a:endParaRPr lang="en-US" sz="1600" dirty="0" smtClean="0">
              <a:solidFill>
                <a:schemeClr val="bg1">
                  <a:lumMod val="95000"/>
                </a:schemeClr>
              </a:solidFill>
              <a:latin typeface="Century Gothic" pitchFamily="34" charset="0"/>
            </a:endParaRPr>
          </a:p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Trebuchet MS" pitchFamily="34" charset="0"/>
              </a:rPr>
              <a:t>WITH YOUR FRIENDS</a:t>
            </a:r>
          </a:p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Trebuchet MS" pitchFamily="34" charset="0"/>
              </a:rPr>
              <a:t>DYLAN, JACOB,SIERRA, MARIA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Trebuchet MS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 Organic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00"/>
            <a:ext cx="6705600" cy="3124200"/>
          </a:xfrm>
        </p:spPr>
        <p:txBody>
          <a:bodyPr>
            <a:normAutofit/>
          </a:bodyPr>
          <a:lstStyle/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The organic industry has become, in many ways, just as industrial as the conventional market.</a:t>
            </a:r>
            <a:endParaRPr lang="en-US" dirty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5428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4343400"/>
            <a:ext cx="6705600" cy="1219200"/>
          </a:xfrm>
        </p:spPr>
        <p:txBody>
          <a:bodyPr/>
          <a:lstStyle/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sz="9600" dirty="0" smtClean="0">
                <a:latin typeface="Arno Pro Light Display" pitchFamily="18" charset="0"/>
                <a:ea typeface="Calibri"/>
                <a:cs typeface="Calibri"/>
              </a:rPr>
              <a:t>Forest</a:t>
            </a:r>
            <a:endParaRPr lang="en-US" dirty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7049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Perfect Meal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048000"/>
            <a:ext cx="6553200" cy="3124200"/>
          </a:xfrm>
        </p:spPr>
        <p:txBody>
          <a:bodyPr>
            <a:normAutofit/>
          </a:bodyPr>
          <a:lstStyle/>
          <a:p>
            <a:pPr marL="171450" indent="-514350" fontAlgn="base">
              <a:lnSpc>
                <a:spcPts val="763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Start from scratch.</a:t>
            </a:r>
          </a:p>
          <a:p>
            <a:pPr marL="171450" indent="-514350" fontAlgn="base">
              <a:lnSpc>
                <a:spcPts val="763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Nothing bought.</a:t>
            </a:r>
          </a:p>
          <a:p>
            <a:pPr marL="171450" indent="-514350" fontAlgn="base">
              <a:lnSpc>
                <a:spcPts val="763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Animal, vegetable, fungus, mineral</a:t>
            </a:r>
          </a:p>
        </p:txBody>
      </p:sp>
    </p:spTree>
    <p:extLst>
      <p:ext uri="{BB962C8B-B14F-4D97-AF65-F5344CB8AC3E}">
        <p14:creationId xmlns:p14="http://schemas.microsoft.com/office/powerpoint/2010/main" val="7095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Perfect Meal vs. Fast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00"/>
            <a:ext cx="6705600" cy="3124200"/>
          </a:xfrm>
        </p:spPr>
        <p:txBody>
          <a:bodyPr>
            <a:normAutofit/>
          </a:bodyPr>
          <a:lstStyle/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Both are equally unreal and equally unsustainable.</a:t>
            </a:r>
            <a:endParaRPr lang="en-US" dirty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654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should we have for dinner?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3657600"/>
            <a:ext cx="6477000" cy="2514600"/>
          </a:xfrm>
        </p:spPr>
        <p:txBody>
          <a:bodyPr/>
          <a:lstStyle/>
          <a:p>
            <a:pPr marL="0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sz="9600" dirty="0" smtClean="0">
                <a:latin typeface="Arno Pro Light Display" pitchFamily="18" charset="0"/>
                <a:ea typeface="Calibri"/>
                <a:cs typeface="Calibri"/>
              </a:rPr>
              <a:t>T</a:t>
            </a: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his book is a long and fairly involved answer to this </a:t>
            </a: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seemingly </a:t>
            </a: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simple question. </a:t>
            </a:r>
            <a:endParaRPr lang="en-US" dirty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4343400"/>
            <a:ext cx="6705600" cy="1219200"/>
          </a:xfrm>
        </p:spPr>
        <p:txBody>
          <a:bodyPr/>
          <a:lstStyle/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sz="9600" dirty="0" smtClean="0">
                <a:latin typeface="Arno Pro Light Display" pitchFamily="18" charset="0"/>
                <a:ea typeface="Calibri"/>
                <a:cs typeface="Calibri"/>
              </a:rPr>
              <a:t>Corn</a:t>
            </a:r>
            <a:endParaRPr lang="en-US" dirty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9632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/>
              <a:t>Zea</a:t>
            </a:r>
            <a:r>
              <a:rPr lang="en-US" i="1" dirty="0" smtClean="0"/>
              <a:t> </a:t>
            </a:r>
            <a:r>
              <a:rPr lang="en-US" i="1" dirty="0" err="1" smtClean="0"/>
              <a:t>mays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Read the ingredients on the label of any processed food and, provided you know the chemical names it travels under, corn is what you’ll find.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Government Subsidies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fontAlgn="base">
              <a:lnSpc>
                <a:spcPct val="170000"/>
              </a:lnSpc>
              <a:spcBef>
                <a:spcPts val="0"/>
              </a:spcBef>
              <a:buNone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Agriculture’s always going to be organized by the government; the question is, organized for whose benefit? Now it’s for Cargill and Coca-Cola. It’s certainly not for the farmer.</a:t>
            </a:r>
          </a:p>
          <a:p>
            <a:pPr marL="0" algn="ctr" fontAlgn="base">
              <a:lnSpc>
                <a:spcPct val="170000"/>
              </a:lnSpc>
              <a:spcBef>
                <a:spcPts val="0"/>
              </a:spcBef>
              <a:buNone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George Naylor, corn farmer </a:t>
            </a:r>
            <a:r>
              <a:rPr lang="en-US" dirty="0" err="1" smtClean="0">
                <a:latin typeface="Arno Pro Light Display" pitchFamily="18" charset="0"/>
                <a:ea typeface="Calibri"/>
                <a:cs typeface="Times New Roman"/>
              </a:rPr>
              <a:t>extraordinaore</a:t>
            </a:r>
            <a:endParaRPr lang="en-US" dirty="0" smtClean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Hybrid Corn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Hybrid corn now offered its breeders what no other plant at that time could: the biological equivalent of a patent.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Industrial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Arno Pro Light Display" pitchFamily="18" charset="0"/>
                <a:ea typeface="Calibri"/>
                <a:cs typeface="Times New Roman"/>
              </a:rPr>
              <a:t>The meal at the end of the industrial food chain that begins in an Iowa cornfield is prepared by McDonald’s and eaten in a moving car.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4343400"/>
            <a:ext cx="6705600" cy="1219200"/>
          </a:xfrm>
        </p:spPr>
        <p:txBody>
          <a:bodyPr/>
          <a:lstStyle/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sz="9600" dirty="0" smtClean="0">
                <a:latin typeface="Arno Pro Light Display" pitchFamily="18" charset="0"/>
                <a:ea typeface="Calibri"/>
                <a:cs typeface="Calibri"/>
              </a:rPr>
              <a:t>Grass</a:t>
            </a:r>
            <a:endParaRPr lang="en-US" dirty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8469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00"/>
            <a:ext cx="6705600" cy="3124200"/>
          </a:xfrm>
        </p:spPr>
        <p:txBody>
          <a:bodyPr>
            <a:normAutofit/>
          </a:bodyPr>
          <a:lstStyle/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endParaRPr lang="en-US" sz="9600" dirty="0" smtClean="0">
              <a:latin typeface="Arno Pro Light Display" pitchFamily="18" charset="0"/>
              <a:ea typeface="Calibri"/>
              <a:cs typeface="Calibri"/>
            </a:endParaRPr>
          </a:p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sz="9600" dirty="0" smtClean="0">
                <a:latin typeface="Arno Pro Light Display" pitchFamily="18" charset="0"/>
                <a:ea typeface="Calibri"/>
                <a:cs typeface="Calibri"/>
              </a:rPr>
              <a:t>All flesh</a:t>
            </a:r>
          </a:p>
          <a:p>
            <a:pPr marL="0" algn="ctr" fontAlgn="base">
              <a:lnSpc>
                <a:spcPts val="7630"/>
              </a:lnSpc>
              <a:spcBef>
                <a:spcPts val="0"/>
              </a:spcBef>
              <a:buNone/>
            </a:pPr>
            <a:r>
              <a:rPr lang="en-US" sz="9600" dirty="0" smtClean="0">
                <a:latin typeface="Arno Pro Light Display" pitchFamily="18" charset="0"/>
                <a:ea typeface="Calibri"/>
                <a:cs typeface="Calibri"/>
              </a:rPr>
              <a:t>is grass.</a:t>
            </a:r>
            <a:endParaRPr lang="en-US" dirty="0">
              <a:latin typeface="Arno Pro Light Display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6851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224</Words>
  <Application>Microsoft Office PowerPoint</Application>
  <PresentationFormat>On-screen Show (4:3)</PresentationFormat>
  <Paragraphs>34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What should we have for dinner?</vt:lpstr>
      <vt:lpstr>Part One</vt:lpstr>
      <vt:lpstr>Zea mays</vt:lpstr>
      <vt:lpstr>Government Subsidies</vt:lpstr>
      <vt:lpstr>Hybrid Corn</vt:lpstr>
      <vt:lpstr>Industrial Food</vt:lpstr>
      <vt:lpstr>Part Two</vt:lpstr>
      <vt:lpstr>Grass</vt:lpstr>
      <vt:lpstr>Big Organic</vt:lpstr>
      <vt:lpstr>Part Three</vt:lpstr>
      <vt:lpstr>The Perfect Meal</vt:lpstr>
      <vt:lpstr>Perfect Meal vs. Fast Food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Hampton</dc:creator>
  <cp:lastModifiedBy>SASD User</cp:lastModifiedBy>
  <cp:revision>25</cp:revision>
  <dcterms:created xsi:type="dcterms:W3CDTF">2012-03-01T13:16:20Z</dcterms:created>
  <dcterms:modified xsi:type="dcterms:W3CDTF">2012-03-21T14:32:23Z</dcterms:modified>
</cp:coreProperties>
</file>